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333" r:id="rId17"/>
    <p:sldId id="334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5180"/>
  </p:normalViewPr>
  <p:slideViewPr>
    <p:cSldViewPr snapToGrid="0" snapToObjects="1">
      <p:cViewPr>
        <p:scale>
          <a:sx n="66" d="100"/>
          <a:sy n="66" d="100"/>
        </p:scale>
        <p:origin x="1330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Classification</a:t>
            </a:r>
            <a:r>
              <a:rPr lang="en-US" baseline="0" dirty="0"/>
              <a:t> Models Score and Accuracy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Support Vector Machine</c:v>
                </c:pt>
                <c:pt idx="2">
                  <c:v>Decision Tree</c:v>
                </c:pt>
                <c:pt idx="3">
                  <c:v>K-nearest Neighbor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0.84642857142857097</c:v>
                </c:pt>
                <c:pt idx="1">
                  <c:v>0.84821428571428503</c:v>
                </c:pt>
                <c:pt idx="2">
                  <c:v>0.88928571428571401</c:v>
                </c:pt>
                <c:pt idx="3">
                  <c:v>0.84821428571428503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59-4093-B809-D996197A10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Support Vector Machine</c:v>
                </c:pt>
                <c:pt idx="2">
                  <c:v>Decision Tree</c:v>
                </c:pt>
                <c:pt idx="3">
                  <c:v>K-nearest Neighbor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0.83333333333333304</c:v>
                </c:pt>
                <c:pt idx="1">
                  <c:v>0.83333333333333304</c:v>
                </c:pt>
                <c:pt idx="2">
                  <c:v>0.94444444444444398</c:v>
                </c:pt>
                <c:pt idx="3">
                  <c:v>0.83333333333333304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59-4093-B809-D996197A10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3878320"/>
        <c:axId val="1663874960"/>
      </c:barChart>
      <c:catAx>
        <c:axId val="1663878320"/>
        <c:scaling>
          <c:orientation val="minMax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874960"/>
        <c:crosses val="autoZero"/>
        <c:auto val="1"/>
        <c:lblAlgn val="ctr"/>
        <c:lblOffset val="100"/>
        <c:noMultiLvlLbl val="0"/>
      </c:catAx>
      <c:valAx>
        <c:axId val="1663874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878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1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83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0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elazquez2/Data-Science-Courses/blob/main/Capstone/labs-jupyter-spacex-Data%20wrangling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elazquez2/Data-Science-Courses/blob/main/Capstone/jupyter-labs-eda-dataviz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velazquez2/Data-Science-Courses/blob/main/Capstone/jupyter-labs-eda-sql-coursera_sqllite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elazquez2/Data-Science-Courses/blob/main/Capstone/lab-jupyter-launch-site-location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elazquez2/Data-Science-Courses/blob/main/Capstone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elazquez2/Data-Science-Courses/blob/main/Capstone/SpaceX-Machine-Learning-Prediction-Part-5-v1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velazquez2/Data-Science-Courses/tree/main/Capstone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elazquez2/Data-Science-Courses/blob/main/Capstone/jupyter-labs-spacex-data-collection-api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elazquez2/Data-Science-Courses/blob/main/Capstone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Anais Velazquez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October 21,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order to clean up the data I did the following: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Checked for NULLs within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none were found.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variable that represented the classification variable on the outcome of the launch. 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variable was name class and had two classifications, 0 and 1. The meaning of 0 might the first stand did not land successfully, while the 1 meant it did land successfully.</a:t>
            </a:r>
          </a:p>
          <a:p>
            <a:pPr marL="457200" lvl="1" indent="0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52880"/>
            <a:ext cx="9389990" cy="47240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The plots created through EDA with Data Visualization are:</a:t>
            </a:r>
          </a:p>
          <a:p>
            <a:r>
              <a:rPr lang="en-US" dirty="0">
                <a:latin typeface="Abadi" panose="020B0604020104020204" pitchFamily="34" charset="0"/>
              </a:rPr>
              <a:t>Scatterplots: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Flight Number vs Payload Mass (kg)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Flight Number vs Launch Site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Launch Site vs Payload Mass (kg)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Flight Number vs Orbit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Orbit vs Payload Mass (kg)</a:t>
            </a:r>
          </a:p>
          <a:p>
            <a:r>
              <a:rPr lang="en-US" dirty="0">
                <a:latin typeface="Abadi" panose="020B0604020104020204" pitchFamily="34" charset="0"/>
              </a:rPr>
              <a:t>Orbit vs Success Rate bar plot</a:t>
            </a:r>
          </a:p>
          <a:p>
            <a:r>
              <a:rPr lang="en-US" dirty="0">
                <a:latin typeface="Abadi" panose="020B0604020104020204" pitchFamily="34" charset="0"/>
              </a:rPr>
              <a:t>Year vs Success Rate line plot</a:t>
            </a:r>
          </a:p>
          <a:p>
            <a:pPr marL="0" indent="0">
              <a:buNone/>
            </a:pPr>
            <a:endParaRPr lang="en-US" sz="1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  <a:hlinkClick r:id="rId3"/>
              </a:rPr>
              <a:t>GitHub</a:t>
            </a:r>
            <a:endParaRPr lang="en-US" dirty="0">
              <a:latin typeface="Abadi" panose="020B0604020104020204" pitchFamily="34" charset="0"/>
            </a:endParaRPr>
          </a:p>
          <a:p>
            <a:pPr lvl="1"/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0" y="1452880"/>
            <a:ext cx="10687961" cy="47240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badi" panose="020B0604020104020204" pitchFamily="34" charset="0"/>
              </a:rPr>
              <a:t>Unique launch sites used in the space mission</a:t>
            </a:r>
          </a:p>
          <a:p>
            <a:pPr lvl="1"/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DISTINCT LAUNCH_SITE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endParaRPr lang="en-US" sz="1800" dirty="0">
              <a:solidFill>
                <a:srgbClr val="333333"/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Launch sites begin with the string 'CCA’</a:t>
            </a:r>
          </a:p>
          <a:p>
            <a:pPr lvl="1"/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sz="18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WHERE LAUNCH_SITE LIKE </a:t>
            </a:r>
            <a:r>
              <a:rPr lang="en-US" sz="18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CCA%</a:t>
            </a:r>
            <a:r>
              <a:rPr lang="en-US" sz="18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8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Total payload mass carried by boosters launched by NASA (CRS)</a:t>
            </a:r>
          </a:p>
          <a:p>
            <a:pPr lvl="1"/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SUM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TOTAL PAYLOAD MASS BY NASA (CRS)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CUSTOMER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=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NASA (CRS)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endParaRPr lang="en-US" sz="18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Average payload mass carried by booster ver. F9 v1.1</a:t>
            </a:r>
          </a:p>
          <a:p>
            <a:pPr lvl="1"/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AVG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AVERAGE PAYLOAD MASS BY BOOSTER VER. F9 V1.1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BOOSTER_VERSION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=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F9 V1.1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endParaRPr lang="en-US" sz="18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Date of the 1</a:t>
            </a:r>
            <a:r>
              <a:rPr lang="en-US" sz="2200" baseline="30000" dirty="0">
                <a:latin typeface="Abadi" panose="020B0604020104020204" pitchFamily="34" charset="0"/>
              </a:rPr>
              <a:t>st</a:t>
            </a:r>
            <a:r>
              <a:rPr lang="en-US" sz="2200" dirty="0">
                <a:latin typeface="Abadi" panose="020B0604020104020204" pitchFamily="34" charset="0"/>
              </a:rPr>
              <a:t> successful landing on a ground pad</a:t>
            </a:r>
          </a:p>
          <a:p>
            <a:pPr lvl="1"/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DATE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FIRST SUCCESSFUL LANDING OUTCOME ON GROUND PAD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LANDING_OUTCOME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LIKE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%SUCCESS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%G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ROUND%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LIMIT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1</a:t>
            </a:r>
            <a:endParaRPr lang="en-US" sz="1800" dirty="0">
              <a:latin typeface="Abadi" panose="020B0604020104020204" pitchFamily="34" charset="0"/>
            </a:endParaRPr>
          </a:p>
          <a:p>
            <a:endParaRPr lang="en-US" sz="2200" dirty="0">
              <a:latin typeface="Abadi" panose="020B0604020104020204" pitchFamily="34" charset="0"/>
            </a:endParaRPr>
          </a:p>
          <a:p>
            <a:endParaRPr lang="en-US" sz="2200" dirty="0">
              <a:latin typeface="Abadi" panose="020B0604020104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>
              <a:latin typeface="Abadi" panose="020B0604020104020204" pitchFamily="34" charset="0"/>
            </a:endParaRPr>
          </a:p>
          <a:p>
            <a:endParaRPr lang="en-US" sz="2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0" y="1452880"/>
            <a:ext cx="10687961" cy="47240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badi" panose="020B0604020104020204" pitchFamily="34" charset="0"/>
              </a:rPr>
              <a:t>List of names of the boosters which have success in drone ship and have payload mass greater than 4000 but less than 6000.</a:t>
            </a:r>
          </a:p>
          <a:p>
            <a:pPr lvl="1"/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BOOSTER_VERSION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BOOSTERS IN SUCCESSFUL DRONE SHIP LANDINGS W/ 6000&gt;PAYLOAD MASS&gt;4000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LANDING_OUTCOME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LIKE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%SUCCESS%DRONE%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AND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&gt;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4000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AND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&lt;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6000</a:t>
            </a:r>
            <a:endParaRPr lang="en-US" sz="18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Total number of successful &amp; failure missions</a:t>
            </a:r>
          </a:p>
          <a:p>
            <a:pPr lvl="1"/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MISSION_OUTCOME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COUNT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(*)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COUNT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GROUP BY MISSION_OUTCOME</a:t>
            </a:r>
            <a:endParaRPr lang="en-US" sz="18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List of names of the booster that have carried the maximum payload mass</a:t>
            </a:r>
          </a:p>
          <a:p>
            <a:pPr lvl="1"/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DISTINCT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BOOSTER_VERSION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BOOSTER VERSIONS W/ THE MAX PAYLOAD MASS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=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MAX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endParaRPr lang="en-US" sz="1800" b="0" dirty="0">
              <a:solidFill>
                <a:srgbClr val="333333"/>
              </a:solidFill>
              <a:effectLst/>
              <a:latin typeface="Abadi" panose="020B0604020104020204" pitchFamily="34" charset="0"/>
            </a:endParaRPr>
          </a:p>
          <a:p>
            <a:pPr lvl="1"/>
            <a:endParaRPr lang="en-US" sz="2200" dirty="0">
              <a:latin typeface="Abadi" panose="020B0604020104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>
              <a:latin typeface="Abadi" panose="020B0604020104020204" pitchFamily="34" charset="0"/>
            </a:endParaRPr>
          </a:p>
          <a:p>
            <a:endParaRPr lang="en-US" sz="2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8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1" y="1452880"/>
            <a:ext cx="10515600" cy="465328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badi" panose="020B0604020104020204" pitchFamily="34" charset="0"/>
              </a:rPr>
              <a:t>List the records which will display the month names, failure landing outcomes in drone ship, booster versions, launch site for the months in year 2015.</a:t>
            </a:r>
          </a:p>
          <a:p>
            <a:pPr lvl="1"/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SUBSTR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DATE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6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2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MONTH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LANDING_OUTCOME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BOOSTER_VERSION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LAUNCH_SITE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LANDING_OUTCOME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LIKE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%F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AILURE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%D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RONE%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AND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SUBSTR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DATE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0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5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='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2015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’</a:t>
            </a:r>
            <a:endParaRPr lang="en-US" sz="18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Rank the count of landing outcomes between the date 2010-06-04 and 2017-03-20, in descending order.</a:t>
            </a:r>
          </a:p>
          <a:p>
            <a:pPr lvl="1"/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LANDING_OUTCOME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COUNT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(*)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COUNT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DATE BETWEEN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2010-06-04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AND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2017-03-20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GROUP BY LANDING_OUTCOME ORDER BY COUNT DESC</a:t>
            </a:r>
          </a:p>
          <a:p>
            <a:pPr marL="0" indent="0">
              <a:buNone/>
            </a:pPr>
            <a:endParaRPr lang="en-US" sz="2200" dirty="0">
              <a:solidFill>
                <a:srgbClr val="333333"/>
              </a:solidFill>
              <a:latin typeface="Abadi" panose="020B0604020104020204" pitchFamily="34" charset="0"/>
              <a:hlinkClick r:id="rId4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333333"/>
                </a:solidFill>
                <a:latin typeface="Abadi" panose="020B0604020104020204" pitchFamily="34" charset="0"/>
                <a:hlinkClick r:id="rId4"/>
              </a:rPr>
              <a:t>GitHub</a:t>
            </a:r>
            <a:endParaRPr lang="en-US" sz="2200" b="0" dirty="0">
              <a:solidFill>
                <a:srgbClr val="333333"/>
              </a:solidFill>
              <a:effectLst/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450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4993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On the interactive map using Folium you will see </a:t>
            </a:r>
          </a:p>
          <a:p>
            <a:r>
              <a:rPr lang="en-US" sz="1800" dirty="0">
                <a:latin typeface="Abadi" panose="020B0604020104020204" pitchFamily="34" charset="0"/>
              </a:rPr>
              <a:t>Markers that are used to mark where the launch sites are on the map</a:t>
            </a:r>
          </a:p>
          <a:p>
            <a:r>
              <a:rPr lang="en-US" sz="1800" dirty="0">
                <a:latin typeface="Abadi" panose="020B0604020104020204" pitchFamily="34" charset="0"/>
              </a:rPr>
              <a:t>Circle are used to show the launches that were successful and failures at each launch sites</a:t>
            </a:r>
          </a:p>
          <a:p>
            <a:r>
              <a:rPr lang="en-US" sz="1800" dirty="0">
                <a:latin typeface="Abadi" panose="020B0604020104020204" pitchFamily="34" charset="0"/>
              </a:rPr>
              <a:t>Lines are used to calculate the proximity of other landmarks from the launch sites </a:t>
            </a:r>
          </a:p>
          <a:p>
            <a:endParaRPr lang="en-US" sz="18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  <a:hlinkClick r:id="rId3"/>
              </a:rPr>
              <a:t>GitHub</a:t>
            </a: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917264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the dashboard, you will see the following plots: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chart with a dropdown menu that shows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sites comparison of successful launches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individual launch site comparison between successful and failure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scatterplot with a slider that sets the payload range.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 between the mission outcome and the payload mass. The color of each data point is also marked for booster version category.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17511"/>
            <a:ext cx="5884790" cy="46594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creating the prediction models, we used the flowchart to create them. We different predictive models we used are: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23B998A-6F6A-6ED2-1BBB-9CF71FFA9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766" y="1517511"/>
            <a:ext cx="4220845" cy="450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59109"/>
            <a:ext cx="10444486" cy="456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rgbClr val="333333"/>
                </a:solidFill>
                <a:latin typeface="Abadi" panose="020B0604020104020204" pitchFamily="34" charset="0"/>
              </a:rPr>
              <a:t>Orbits that have been 100% successful were ES-L1, GEO, HEO, and SSO.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rgbClr val="333333"/>
                </a:solidFill>
                <a:latin typeface="Abadi" panose="020B0604020104020204" pitchFamily="34" charset="0"/>
              </a:rPr>
              <a:t>S</a:t>
            </a:r>
            <a:r>
              <a:rPr lang="en-US" sz="20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uccess rate was rising in</a:t>
            </a:r>
            <a:r>
              <a:rPr lang="en-US" sz="2000" dirty="0">
                <a:solidFill>
                  <a:srgbClr val="333333"/>
                </a:solidFill>
                <a:latin typeface="Abadi" panose="020B0604020104020204" pitchFamily="34" charset="0"/>
              </a:rPr>
              <a:t> </a:t>
            </a:r>
            <a:r>
              <a:rPr lang="en-US" sz="20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2013 – 2017, except 2014 where it was stable.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rgbClr val="333333"/>
                </a:solidFill>
                <a:latin typeface="Abadi" panose="020B0604020104020204" pitchFamily="34" charset="0"/>
              </a:rPr>
              <a:t>Most mission outcomes were successful except for 1 failure.</a:t>
            </a:r>
            <a:r>
              <a:rPr lang="en-US" sz="20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model had the highest accuracy and best score.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Accuracy : 0.8892857142857145</a:t>
            </a:r>
            <a:endParaRPr lang="en-US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Score:  0.9444444444444444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562836"/>
            <a:ext cx="4977027" cy="430615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plot shows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correlation between the number of flights and their launch sites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 the mission was a success or a failure via the color of the data points.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Orange/1 means the mission was a success and Blue/0 means it was a failure.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scatter plot we can see that CCAFS SLC 40 launch site had the most launches compared to the rest.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70FAD-7332-392D-1A2E-13142AED1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803" y="1562836"/>
            <a:ext cx="4819808" cy="43061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9AF5F2-27F6-8F71-CD62-1C6F97DCF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86" y="1575193"/>
            <a:ext cx="4794125" cy="43061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283A4D-27D3-B61A-32DC-742CC0646611}"/>
              </a:ext>
            </a:extLst>
          </p:cNvPr>
          <p:cNvSpPr txBox="1">
            <a:spLocks/>
          </p:cNvSpPr>
          <p:nvPr/>
        </p:nvSpPr>
        <p:spPr>
          <a:xfrm>
            <a:off x="864972" y="1562836"/>
            <a:ext cx="5231028" cy="430615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plot shows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correlation between the payload mass in kg and their launch sites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 the mission was a success or a failure via the color of the data points.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Orange/1 means the mission was a success and Blue/0 means it was a failure.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scatter plot we can see that CCAFS SLC 40 and KSC LC 39A launch sites had the highest payload mass (&lt;16000kg) while VAFB SLC 4E had its highest payload mass at &lt;10000kg.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46FEB-A60E-AAEC-18CE-ECB4B7E4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369" y="1828800"/>
            <a:ext cx="5014242" cy="40649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C7C457-06B6-6374-725D-01528A493FEA}"/>
              </a:ext>
            </a:extLst>
          </p:cNvPr>
          <p:cNvSpPr txBox="1">
            <a:spLocks/>
          </p:cNvSpPr>
          <p:nvPr/>
        </p:nvSpPr>
        <p:spPr>
          <a:xfrm>
            <a:off x="864972" y="1562836"/>
            <a:ext cx="5231028" cy="43061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bar chart shows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correlation between the success rate and the orbit the mission was set to.</a:t>
            </a:r>
            <a:endParaRPr lang="en-CA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this bar chart we can see that the orbits that had a 100% success rate were ES-L1, GEO, HEO, and SSO. While SO had a lowest success rate at 0%.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56E06B-FF1B-5860-7F87-7333E427A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803" y="1575192"/>
            <a:ext cx="4819808" cy="43061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1BD83F-D1B0-4A5E-BF2A-3C8D8108E3A0}"/>
              </a:ext>
            </a:extLst>
          </p:cNvPr>
          <p:cNvSpPr txBox="1">
            <a:spLocks/>
          </p:cNvSpPr>
          <p:nvPr/>
        </p:nvSpPr>
        <p:spPr>
          <a:xfrm>
            <a:off x="864972" y="1562836"/>
            <a:ext cx="5231028" cy="430615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plot shows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correlation between the flight number and the orbit the mission was set to.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 the mission was a success or a failure via the color of the data points.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Orange/1 means the mission was a success and Blue/0 means it was a failure.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Taking what we learned from the last slide, we can see why the orbits with the highest success rate were high. Only 1 flight that were successful means the success rate 100%.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only orbit that has &gt;1 flight and a success rate of 100% is SSO, with 5 flights being successful in that orbit.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F75413-9888-A0BD-931E-1BDDDDB97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803" y="1539767"/>
            <a:ext cx="4819808" cy="43292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1AA445C-EC38-A730-44EB-60CFC275A011}"/>
              </a:ext>
            </a:extLst>
          </p:cNvPr>
          <p:cNvSpPr txBox="1">
            <a:spLocks/>
          </p:cNvSpPr>
          <p:nvPr/>
        </p:nvSpPr>
        <p:spPr>
          <a:xfrm>
            <a:off x="864972" y="1562836"/>
            <a:ext cx="5231028" cy="430615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plot shows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correlation between the payload mass in kg and the orbit the mission was set to.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 the mission was a success or a failure via the color of the data points.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Orange/1 means the mission was a success and Blue/0 means it was a failure.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Taking what we learned from the last 2 slide, we can see that SSO having the highest number of flights with 100% success rate had a very low payload mass.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Similarly, the other launches that had 100% success rate are low in payload mass, as well.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4980C7-DA93-7A15-40CE-1A2A80463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583" y="1853431"/>
            <a:ext cx="5231028" cy="40155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A1793C-66D7-5888-7603-C2F64CFC8FA0}"/>
              </a:ext>
            </a:extLst>
          </p:cNvPr>
          <p:cNvSpPr txBox="1">
            <a:spLocks/>
          </p:cNvSpPr>
          <p:nvPr/>
        </p:nvSpPr>
        <p:spPr>
          <a:xfrm>
            <a:off x="864972" y="1562836"/>
            <a:ext cx="5116728" cy="43061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line graph shows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correlation between the success rate and the year.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we can see by the line graph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since 2013 kept increasing till 2017 (stable in 2014) and after 2015 it started increasing. In 2018 the success rate took a dip then went back up in 2019.</a:t>
            </a:r>
            <a:endParaRPr lang="en-CA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4235"/>
            <a:ext cx="698502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latin typeface="Abadi" panose="020B0604020104020204" pitchFamily="34" charset="0"/>
              </a:rPr>
              <a:t>Unique launch sites used in the space mission</a:t>
            </a:r>
          </a:p>
          <a:p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DISTINCT LAUNCH_SITE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</a:p>
          <a:p>
            <a:pPr marL="0" indent="0">
              <a:buNone/>
            </a:pPr>
            <a:endParaRPr lang="en-US" sz="2200" dirty="0">
              <a:solidFill>
                <a:srgbClr val="9C5D27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This query shows the unique names of the launch sites in all the space missions for SpaceX. As we can see there are only four, CCAFS LC-40, VAFB SLC-4E, KSC LC-39A, and CCAFS SLC-40.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199D28-83DA-36ED-69E0-3C689D2CE9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06" t="3425"/>
          <a:stretch/>
        </p:blipFill>
        <p:spPr>
          <a:xfrm>
            <a:off x="8968740" y="1704340"/>
            <a:ext cx="2131663" cy="27205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65AE465-29FA-87F6-0872-532B032E0F35}"/>
              </a:ext>
            </a:extLst>
          </p:cNvPr>
          <p:cNvSpPr txBox="1">
            <a:spLocks/>
          </p:cNvSpPr>
          <p:nvPr/>
        </p:nvSpPr>
        <p:spPr>
          <a:xfrm>
            <a:off x="770010" y="1674235"/>
            <a:ext cx="1051560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Launch sites begin with the string 'CCA’</a:t>
            </a:r>
          </a:p>
          <a:p>
            <a:r>
              <a:rPr lang="en-US" sz="2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sz="2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SPACEXTABLE</a:t>
            </a:r>
            <a:r>
              <a:rPr lang="en-US" sz="2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WHERE LAUNCH_SITE LIKE </a:t>
            </a:r>
            <a:r>
              <a:rPr lang="en-US" sz="2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CCA%</a:t>
            </a:r>
            <a:r>
              <a:rPr lang="en-US" sz="2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sz="2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5</a:t>
            </a: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This query shows the first 5 launches information that name begins with ‘CCA’. </a:t>
            </a:r>
          </a:p>
          <a:p>
            <a:pPr marL="0" indent="0">
              <a:buNone/>
            </a:pP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CCF7FF-2D80-ACA1-4F4E-0D8E1A999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09" y="3823279"/>
            <a:ext cx="11093781" cy="21712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B10D7D-8C7E-8EB4-B7B9-87871FF19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963" y="2862426"/>
            <a:ext cx="3333648" cy="11331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97247B1-6467-CC3A-C992-F8B4FC548673}"/>
              </a:ext>
            </a:extLst>
          </p:cNvPr>
          <p:cNvSpPr txBox="1">
            <a:spLocks/>
          </p:cNvSpPr>
          <p:nvPr/>
        </p:nvSpPr>
        <p:spPr>
          <a:xfrm>
            <a:off x="770010" y="1674235"/>
            <a:ext cx="698502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latin typeface="Abadi" panose="020B0604020104020204" pitchFamily="34" charset="0"/>
              </a:rPr>
              <a:t>Total payload mass carried by boosters launched by NASA (CRS)</a:t>
            </a:r>
          </a:p>
          <a:p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SUM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TOTAL PAYLOAD MASS BY NASA (CRS)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CUSTOMER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=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NASA (CRS)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’</a:t>
            </a:r>
          </a:p>
          <a:p>
            <a:endParaRPr lang="en-US" sz="2200" dirty="0">
              <a:solidFill>
                <a:srgbClr val="9C5D27"/>
              </a:solidFill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badi" panose="020B0604020104020204" pitchFamily="34" charset="0"/>
              </a:rPr>
              <a:t>This query shows the total payload mass by NASA (CRS) which is 45596kg.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138B0F-3E9F-2F8B-82BB-88294ED5B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827" y="4926266"/>
            <a:ext cx="5866346" cy="11207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BBEC8D1-A4C9-21DA-5222-C1465A0B2D49}"/>
              </a:ext>
            </a:extLst>
          </p:cNvPr>
          <p:cNvSpPr txBox="1">
            <a:spLocks/>
          </p:cNvSpPr>
          <p:nvPr/>
        </p:nvSpPr>
        <p:spPr>
          <a:xfrm>
            <a:off x="770010" y="1674235"/>
            <a:ext cx="1051560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Average payload mass carried by booster ver. F9 v1.1</a:t>
            </a:r>
          </a:p>
          <a:p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AVG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AVERAGE PAYLOAD MASS BY BOOSTER VER. F9 V1.1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BOOSTER_VERSION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=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F9 V1.1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’</a:t>
            </a: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This query shows that average payload mass carried by booster ver. F9 v1.1 is 2928.4 kg.</a:t>
            </a:r>
          </a:p>
          <a:p>
            <a:pPr marL="0" indent="0">
              <a:buNone/>
            </a:pP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73200"/>
            <a:ext cx="10095177" cy="45523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these data science methodologies: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Collecting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Analysis using different tools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 Analytics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discovered the price for each launch and see if the first stage will land successfully, using the data science methodologies listed above.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0D296A-AEFE-DE74-3266-C66A1C64C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146" y="4902741"/>
            <a:ext cx="7153707" cy="11228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A04C2C-FC65-1ED6-0809-9D6E6C6ED753}"/>
              </a:ext>
            </a:extLst>
          </p:cNvPr>
          <p:cNvSpPr txBox="1">
            <a:spLocks/>
          </p:cNvSpPr>
          <p:nvPr/>
        </p:nvSpPr>
        <p:spPr>
          <a:xfrm>
            <a:off x="770010" y="1674235"/>
            <a:ext cx="1051560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Date of the 1</a:t>
            </a:r>
            <a:r>
              <a:rPr lang="en-US" sz="2200" baseline="30000" dirty="0">
                <a:latin typeface="Abadi" panose="020B0604020104020204" pitchFamily="34" charset="0"/>
              </a:rPr>
              <a:t>st</a:t>
            </a:r>
            <a:r>
              <a:rPr lang="en-US" sz="2200" dirty="0">
                <a:latin typeface="Abadi" panose="020B0604020104020204" pitchFamily="34" charset="0"/>
              </a:rPr>
              <a:t> successful landing on a ground pad</a:t>
            </a:r>
          </a:p>
          <a:p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DATE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FIRST SUCCESSFUL LANDING OUTCOME ON GROUND PAD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LANDING_OUTCOME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LIKE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%SUCCESS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%G</a:t>
            </a:r>
            <a:r>
              <a:rPr lang="en-US" sz="22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ROUND%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LIMIT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1</a:t>
            </a: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This query shows date of the first successful landing outcome on a ground pad was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December 22, 2015.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0EB3D4-BEF4-7724-BA63-6E25CA756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69" y="4819118"/>
            <a:ext cx="5035403" cy="14072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8F9DC2E-BB5B-EC69-4A19-893F224691FA}"/>
              </a:ext>
            </a:extLst>
          </p:cNvPr>
          <p:cNvSpPr txBox="1">
            <a:spLocks/>
          </p:cNvSpPr>
          <p:nvPr/>
        </p:nvSpPr>
        <p:spPr>
          <a:xfrm>
            <a:off x="770010" y="1674235"/>
            <a:ext cx="1051560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List of names of the boosters which have success in drone ship and have payload mass greater than 4000 but less than 6000.</a:t>
            </a:r>
          </a:p>
          <a:p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BOOSTER_VERSION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BOOSTERS IN SUCCESSFUL DRONE SHIP LANDINGS W/ 6000&gt;PAYLOAD MASS&gt;4000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LANDING_OUTCOME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LIKE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%SUCCESS%DRONE%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AND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&gt;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4000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AND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&lt;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6000</a:t>
            </a:r>
            <a:endParaRPr lang="en-US" sz="18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This query shows that F9 FT B1022, F9 FT B1026, F9 FT B1021.2, and F9 FT B1031.2 were the boosters that have had a successful landing on a drone shop and have a 4000&lt;payload mass&lt;6000.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45CA25-4D73-0865-5D6A-ADB50CDB3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72" y="3865202"/>
            <a:ext cx="4228275" cy="21603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5A19BB7-6E15-8D06-A19F-E9214DBAF830}"/>
              </a:ext>
            </a:extLst>
          </p:cNvPr>
          <p:cNvSpPr txBox="1">
            <a:spLocks/>
          </p:cNvSpPr>
          <p:nvPr/>
        </p:nvSpPr>
        <p:spPr>
          <a:xfrm>
            <a:off x="770010" y="1674235"/>
            <a:ext cx="1051560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Total number of successful &amp; failure missions</a:t>
            </a:r>
          </a:p>
          <a:p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MISSION_OUTCOME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COUNT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(*)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COUNT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GROUP BY MISSION_OUTCOME</a:t>
            </a: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This query shows that only 1 mission outcome was a failure (in flight).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2AB75750-448D-E395-82DD-4D6FAA0B0FED}"/>
              </a:ext>
            </a:extLst>
          </p:cNvPr>
          <p:cNvSpPr txBox="1">
            <a:spLocks/>
          </p:cNvSpPr>
          <p:nvPr/>
        </p:nvSpPr>
        <p:spPr>
          <a:xfrm>
            <a:off x="770011" y="1674235"/>
            <a:ext cx="685770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List of names of the booster that have carried the maximum payload mass</a:t>
            </a:r>
          </a:p>
          <a:p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DISTINCT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BOOSTER_VERSION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BOOSTER VERSIONS W/ THE MAX PAYLOAD MASS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=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MAX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endParaRPr lang="en-US" sz="2200" b="0" dirty="0">
              <a:solidFill>
                <a:srgbClr val="333333"/>
              </a:solidFill>
              <a:effectLst/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This query shows that these booster versions have carried the maximum payload mass which is around 16000kg.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F4828-72C9-7F79-F61F-B82122BD4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96" y="1934395"/>
            <a:ext cx="3319815" cy="38310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3383A17D-3B33-53CB-A1C9-3BABD0EFAFC2}"/>
              </a:ext>
            </a:extLst>
          </p:cNvPr>
          <p:cNvSpPr txBox="1">
            <a:spLocks/>
          </p:cNvSpPr>
          <p:nvPr/>
        </p:nvSpPr>
        <p:spPr>
          <a:xfrm>
            <a:off x="770010" y="1674235"/>
            <a:ext cx="1051560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List the records which will display the month names, failure landing outcomes in drone ship, booster versions, launch site for the months in year 2015.</a:t>
            </a:r>
          </a:p>
          <a:p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SUBSTR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DATE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6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2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MONTH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LANDING_OUTCOME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BOOSTER_VERSION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LAUNCH_SITE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LANDING_OUTCOME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LIKE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%F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AILURE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%D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RONE%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AND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SUBSTR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DATE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0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5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='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2015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’</a:t>
            </a:r>
            <a:endParaRPr lang="en-US" sz="18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This query shows that in January and in April of 2015 these were the only two launches with failure landing outcomes on drone ships.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B56D3-89B6-7C7D-2BBD-92650258F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621" y="5035807"/>
            <a:ext cx="5612757" cy="11905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BFC5373-63A3-BC85-6C92-50A7637DF777}"/>
              </a:ext>
            </a:extLst>
          </p:cNvPr>
          <p:cNvSpPr txBox="1">
            <a:spLocks/>
          </p:cNvSpPr>
          <p:nvPr/>
        </p:nvSpPr>
        <p:spPr>
          <a:xfrm>
            <a:off x="770011" y="1674235"/>
            <a:ext cx="765636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Rank the count of landing outcomes between the date 2010-06-04 and 2017-03-20, in descending order.</a:t>
            </a:r>
          </a:p>
          <a:p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LANDING_OUTCOME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COUNT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(*)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COUNT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DATE BETWEEN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2010-06-04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AND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2017-03-20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GROUP BY LANDING_OUTCOME ORDER BY COUNT DESC</a:t>
            </a:r>
          </a:p>
          <a:p>
            <a:pPr marL="0" indent="0">
              <a:buNone/>
            </a:pP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This query shows that no attempt of landing outcome was the highest in count between the dates June 4, 2010 and March 20, 2017.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DCF3EC-6543-4A19-18B9-11F170669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89" y="2267363"/>
            <a:ext cx="2857366" cy="31650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627913"/>
            <a:ext cx="10687961" cy="549049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We can see Florida and California are where all the launch sites are located.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Sites’ Markers on a Global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6DCC2-EC82-0870-FF6C-CEA688148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913" y="1384880"/>
            <a:ext cx="8396174" cy="40882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5824753"/>
            <a:ext cx="9745589" cy="401638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 marL="0" indent="0" algn="ctr"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We can see at this launch site, CCAFS LC-40, the launch outcomes tend to be failures.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Color-labeled Launch Outcomes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E05B22-1586-8C51-ED2A-5E297294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57" y="1364071"/>
            <a:ext cx="9043686" cy="43851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dirty="0">
                <a:solidFill>
                  <a:srgbClr val="0B49CB"/>
                </a:solidFill>
                <a:latin typeface="Abadi"/>
              </a:rPr>
              <a:t>Launch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S</a:t>
            </a:r>
            <a:r>
              <a:rPr lang="en-US" sz="4000" dirty="0">
                <a:solidFill>
                  <a:srgbClr val="0B49CB"/>
                </a:solidFill>
                <a:latin typeface="Abadi"/>
              </a:rPr>
              <a:t>ite and its Proximities to the Coastline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5F72E-AEC6-F8D9-C3A7-02D0208DC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69" y="1426673"/>
            <a:ext cx="8965861" cy="4360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645C74E-B32D-D0C3-BCAD-699B673852EE}"/>
              </a:ext>
            </a:extLst>
          </p:cNvPr>
          <p:cNvSpPr txBox="1">
            <a:spLocks/>
          </p:cNvSpPr>
          <p:nvPr/>
        </p:nvSpPr>
        <p:spPr>
          <a:xfrm>
            <a:off x="1155016" y="5824753"/>
            <a:ext cx="9745589" cy="401638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We can see at this launch site, CCAFS SLC-40, is approximately .89km from the coastline.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32560"/>
            <a:ext cx="10408891" cy="4714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 that would like to compete with SpaceX. Space Y was founded by Billionaire industrialist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Musk. 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project, we wanted to find out a couple of things that makes SpaceX successful. Firstly, we needed to gather information about Space X and determine if SpaceX will reuse the first stage. As well as if the first stage lands successfully. To find out this information, we trained a machine learning model and used public information to predict if SpaceX will reuse the first stage.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additional we also wanted to determine the cost of each launch.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4" name="Content Placeholder 3" descr="A colorful circle with different colored circles&#10;&#10;Description automatically generated">
            <a:extLst>
              <a:ext uri="{FF2B5EF4-FFF2-40B4-BE49-F238E27FC236}">
                <a16:creationId xmlns:a16="http://schemas.microsoft.com/office/drawing/2014/main" id="{0AC67484-2188-A9CC-5AF0-B927050F90E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86114" y="1689312"/>
            <a:ext cx="10619772" cy="32642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156C2B2-FEF5-A09A-7BDE-4519FC0CFEB9}"/>
              </a:ext>
            </a:extLst>
          </p:cNvPr>
          <p:cNvSpPr txBox="1">
            <a:spLocks/>
          </p:cNvSpPr>
          <p:nvPr/>
        </p:nvSpPr>
        <p:spPr>
          <a:xfrm>
            <a:off x="820207" y="5188813"/>
            <a:ext cx="10551584" cy="7252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The launch site with the highest launch success ratio is KSC LC-39A.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0207" y="5188813"/>
            <a:ext cx="10551584" cy="7252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KSC LC-39A has a success ratio of 76.9%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Launch Success Ratio</a:t>
            </a:r>
          </a:p>
        </p:txBody>
      </p:sp>
      <p:pic>
        <p:nvPicPr>
          <p:cNvPr id="2" name="Picture 1" descr="A blue and red circle with a red triangle&#10;&#10;Description automatically generated">
            <a:extLst>
              <a:ext uri="{FF2B5EF4-FFF2-40B4-BE49-F238E27FC236}">
                <a16:creationId xmlns:a16="http://schemas.microsoft.com/office/drawing/2014/main" id="{942E7796-2977-6BAA-A856-8C378BC90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07" y="1661597"/>
            <a:ext cx="10551585" cy="32433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557C5D7B-AC06-F272-A76E-2ADC576F57B4}"/>
              </a:ext>
            </a:extLst>
          </p:cNvPr>
          <p:cNvSpPr txBox="1">
            <a:spLocks/>
          </p:cNvSpPr>
          <p:nvPr/>
        </p:nvSpPr>
        <p:spPr>
          <a:xfrm>
            <a:off x="820207" y="5407656"/>
            <a:ext cx="10551584" cy="7252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F516D-B741-AB11-08F4-5934F5D88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53" y="1705616"/>
            <a:ext cx="10508494" cy="35960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D90F295-8FC2-FCC9-12FD-EF571B37A03D}"/>
              </a:ext>
            </a:extLst>
          </p:cNvPr>
          <p:cNvSpPr txBox="1">
            <a:spLocks/>
          </p:cNvSpPr>
          <p:nvPr/>
        </p:nvSpPr>
        <p:spPr>
          <a:xfrm>
            <a:off x="798663" y="5501105"/>
            <a:ext cx="10551584" cy="72528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Shows all the launch sites booster version categories, their outcome (success/failure), and their payload mass.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AE245DC-38B8-AABD-A999-8B415A40CCC1}"/>
              </a:ext>
            </a:extLst>
          </p:cNvPr>
          <p:cNvSpPr txBox="1">
            <a:spLocks/>
          </p:cNvSpPr>
          <p:nvPr/>
        </p:nvSpPr>
        <p:spPr>
          <a:xfrm>
            <a:off x="770011" y="1535113"/>
            <a:ext cx="4681665" cy="43338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models used were: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rgbClr val="333333"/>
                </a:solidFill>
                <a:latin typeface="Abadi" panose="020B0604020104020204" pitchFamily="34" charset="0"/>
              </a:rPr>
              <a:t>A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ccuracy : 0.8464285714285713</a:t>
            </a:r>
          </a:p>
          <a:p>
            <a:pPr lvl="1"/>
            <a:r>
              <a:rPr lang="en-US" sz="14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Score: 0.8333333333333334 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1"/>
            <a:r>
              <a:rPr lang="en-US" sz="1500" dirty="0">
                <a:solidFill>
                  <a:srgbClr val="333333"/>
                </a:solidFill>
                <a:latin typeface="Abadi" panose="020B0604020104020204" pitchFamily="34" charset="0"/>
              </a:rPr>
              <a:t>A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ccuracy : 0.8482142857142856 </a:t>
            </a:r>
          </a:p>
          <a:p>
            <a:pPr lvl="1"/>
            <a:r>
              <a:rPr lang="en-US" sz="15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Score: 0.8333333333333334 </a:t>
            </a:r>
            <a:endParaRPr lang="en-US" sz="1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/>
            <a:r>
              <a:rPr lang="en-US" sz="1400" b="1" dirty="0">
                <a:solidFill>
                  <a:srgbClr val="333333"/>
                </a:solidFill>
                <a:latin typeface="Abadi" panose="020B0604020104020204" pitchFamily="34" charset="0"/>
              </a:rPr>
              <a:t>A</a:t>
            </a:r>
            <a:r>
              <a:rPr lang="en-US" sz="1400" b="1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ccuracy : 0.8892857142857145 </a:t>
            </a:r>
          </a:p>
          <a:p>
            <a:pPr lvl="1"/>
            <a:r>
              <a:rPr lang="en-US" sz="1400" b="1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Score: 0.9444444444444444 </a:t>
            </a:r>
            <a:endParaRPr lang="en-US" sz="14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</a:t>
            </a:r>
          </a:p>
          <a:p>
            <a:pPr lvl="1"/>
            <a:r>
              <a:rPr lang="en-US" sz="1400" dirty="0">
                <a:solidFill>
                  <a:srgbClr val="333333"/>
                </a:solidFill>
                <a:latin typeface="Abadi" panose="020B0604020104020204" pitchFamily="34" charset="0"/>
              </a:rPr>
              <a:t>A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ccuracy : 0.8482142857142858 </a:t>
            </a:r>
          </a:p>
          <a:p>
            <a:pPr lvl="1"/>
            <a:r>
              <a:rPr lang="en-US" sz="14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Score: 0.8333333333333334 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2BFD520-4379-E374-8504-88BD58ED55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0938013"/>
              </p:ext>
            </p:extLst>
          </p:nvPr>
        </p:nvGraphicFramePr>
        <p:xfrm>
          <a:off x="4971969" y="1535113"/>
          <a:ext cx="6313642" cy="4333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35113"/>
            <a:ext cx="5639711" cy="43338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confusion matrix, you can see that it incorrectly marked only 1 predicted outcome.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confusion matrix was created using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had the highest accuracy and best score.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Accuracy : 0.8892857142857145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Score:  0.9444444444444444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EB20F-9B59-A89C-9887-7D7D75449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22" y="1535113"/>
            <a:ext cx="50482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2" y="1643605"/>
            <a:ext cx="10515600" cy="45827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rgbClr val="333333"/>
                </a:solidFill>
                <a:latin typeface="Abadi" panose="020B0604020104020204" pitchFamily="34" charset="0"/>
              </a:rPr>
              <a:t>Orbits that have been 100% successful were ES-L1, GEO, HEO, and SSO.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rgbClr val="333333"/>
                </a:solidFill>
                <a:latin typeface="Abadi" panose="020B0604020104020204" pitchFamily="34" charset="0"/>
              </a:rPr>
              <a:t>Learning that SSO has the most launch that were 100%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rgbClr val="333333"/>
                </a:solidFill>
                <a:latin typeface="Abadi" panose="020B0604020104020204" pitchFamily="34" charset="0"/>
              </a:rPr>
              <a:t>S</a:t>
            </a:r>
            <a:r>
              <a:rPr lang="en-US" sz="20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uccess rate was rising in</a:t>
            </a:r>
            <a:r>
              <a:rPr lang="en-US" sz="2000" dirty="0">
                <a:solidFill>
                  <a:srgbClr val="333333"/>
                </a:solidFill>
                <a:latin typeface="Abadi" panose="020B0604020104020204" pitchFamily="34" charset="0"/>
              </a:rPr>
              <a:t> </a:t>
            </a:r>
            <a:r>
              <a:rPr lang="en-US" sz="20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2013 – 2017, except 2014 where it was stable.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rgbClr val="333333"/>
                </a:solidFill>
                <a:latin typeface="Abadi" panose="020B0604020104020204" pitchFamily="34" charset="0"/>
              </a:rPr>
              <a:t>Most mission outcomes were successful except for 1 failure.</a:t>
            </a:r>
            <a:r>
              <a:rPr lang="en-US" sz="20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model had the highest accuracy and best score.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Accuracy : 0.8892857142857145</a:t>
            </a:r>
            <a:endParaRPr lang="en-US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Score:  0.9444444444444444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 to complete project files: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https://github.com/Avelazquez2/Data-Science-Courses/tree/main/Capstone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SpaceX REST API (capsules, cores, launches/past)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Normalized the data from JSON to CSV.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Cleaned data (NULLs)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Sampling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multiple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classification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badi" panose="020B0604020104020204" pitchFamily="34" charset="0"/>
              </a:rPr>
              <a:t>We collected using SpaceX REST API, specifically on capsules, core, past launches, boosters, launchpad, and payload.</a:t>
            </a:r>
          </a:p>
          <a:p>
            <a:pPr marL="0" indent="0">
              <a:buNone/>
            </a:pPr>
            <a:r>
              <a:rPr lang="en-US" sz="2400" dirty="0">
                <a:latin typeface="Abadi" panose="020B0604020104020204" pitchFamily="34" charset="0"/>
              </a:rPr>
              <a:t>Using these APIs we found information on:</a:t>
            </a:r>
          </a:p>
          <a:p>
            <a:r>
              <a:rPr lang="en-US" sz="2400" dirty="0">
                <a:latin typeface="Abadi" panose="020B0604020104020204" pitchFamily="34" charset="0"/>
              </a:rPr>
              <a:t>Booster version</a:t>
            </a:r>
          </a:p>
          <a:p>
            <a:r>
              <a:rPr lang="en-US" sz="2400" dirty="0">
                <a:latin typeface="Abadi" panose="020B0604020104020204" pitchFamily="34" charset="0"/>
              </a:rPr>
              <a:t>Launch site (name of site, longitude, and latitude)</a:t>
            </a:r>
          </a:p>
          <a:p>
            <a:r>
              <a:rPr lang="en-US" sz="2400" dirty="0">
                <a:latin typeface="Abadi" panose="020B0604020104020204" pitchFamily="34" charset="0"/>
              </a:rPr>
              <a:t>Payload mass and orbit</a:t>
            </a:r>
          </a:p>
          <a:p>
            <a:r>
              <a:rPr lang="en-US" sz="2400" dirty="0">
                <a:latin typeface="Abadi" panose="020B0604020104020204" pitchFamily="34" charset="0"/>
              </a:rPr>
              <a:t>etc.</a:t>
            </a:r>
          </a:p>
          <a:p>
            <a:pPr marL="0" indent="0">
              <a:buNone/>
            </a:pPr>
            <a:r>
              <a:rPr lang="en-US" sz="2400" dirty="0">
                <a:latin typeface="Abadi" panose="020B0604020104020204" pitchFamily="34" charset="0"/>
              </a:rPr>
              <a:t>We also conducted web scraping using Wikipedia provide tables on launch records.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the API call using past launches to get the information on all past launches' details.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9F9F526-A1E2-C83D-CA55-8EFA0A424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94" y="2091054"/>
            <a:ext cx="7177289" cy="33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using the “List of Falcon 9 and Falcon Heavy launches” Wikipedia page we took launch information from 2010-2021.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2F945C1A-EED4-175E-0E73-9250F9EE4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361" y="1653312"/>
            <a:ext cx="5238821" cy="45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831</TotalTime>
  <Words>2822</Words>
  <Application>Microsoft Office PowerPoint</Application>
  <PresentationFormat>Widescreen</PresentationFormat>
  <Paragraphs>325</Paragraphs>
  <Slides>49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Abadi</vt:lpstr>
      <vt:lpstr>Arial</vt:lpstr>
      <vt:lpstr>Calibri</vt:lpstr>
      <vt:lpstr>Consolas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Anais Velazquez</cp:lastModifiedBy>
  <cp:revision>208</cp:revision>
  <dcterms:created xsi:type="dcterms:W3CDTF">2021-04-29T18:58:34Z</dcterms:created>
  <dcterms:modified xsi:type="dcterms:W3CDTF">2024-10-28T17:57:01Z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